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95" r:id="rId6"/>
    <p:sldId id="260" r:id="rId7"/>
    <p:sldId id="261" r:id="rId8"/>
    <p:sldId id="269" r:id="rId9"/>
    <p:sldId id="270" r:id="rId10"/>
    <p:sldId id="274" r:id="rId11"/>
    <p:sldId id="275" r:id="rId12"/>
    <p:sldId id="272" r:id="rId13"/>
    <p:sldId id="271" r:id="rId14"/>
    <p:sldId id="273" r:id="rId15"/>
    <p:sldId id="276" r:id="rId16"/>
    <p:sldId id="265" r:id="rId17"/>
    <p:sldId id="277" r:id="rId18"/>
    <p:sldId id="278" r:id="rId19"/>
    <p:sldId id="279" r:id="rId20"/>
    <p:sldId id="286" r:id="rId21"/>
    <p:sldId id="280" r:id="rId22"/>
    <p:sldId id="281" r:id="rId23"/>
    <p:sldId id="287" r:id="rId24"/>
    <p:sldId id="282" r:id="rId25"/>
    <p:sldId id="283" r:id="rId26"/>
    <p:sldId id="285" r:id="rId27"/>
    <p:sldId id="294" r:id="rId28"/>
    <p:sldId id="284" r:id="rId29"/>
    <p:sldId id="268" r:id="rId30"/>
    <p:sldId id="292" r:id="rId31"/>
    <p:sldId id="288" r:id="rId32"/>
    <p:sldId id="291" r:id="rId33"/>
    <p:sldId id="289" r:id="rId34"/>
    <p:sldId id="290" r:id="rId35"/>
    <p:sldId id="296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22" autoAdjust="0"/>
  </p:normalViewPr>
  <p:slideViewPr>
    <p:cSldViewPr>
      <p:cViewPr>
        <p:scale>
          <a:sx n="50" d="100"/>
          <a:sy n="50" d="100"/>
        </p:scale>
        <p:origin x="-1734" y="-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 Four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C2C John Terragnoli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: BRAM </a:t>
            </a:r>
            <a:r>
              <a:rPr lang="en-US" dirty="0"/>
              <a:t>to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 algn="ctr">
              <a:buNone/>
            </a:pPr>
            <a:r>
              <a:rPr lang="en-US" dirty="0" smtClean="0"/>
              <a:t>Drawing Basics</a:t>
            </a:r>
          </a:p>
          <a:p>
            <a:pPr marL="137160" indent="0" algn="ctr">
              <a:buNone/>
            </a:pPr>
            <a:endParaRPr lang="en-US" dirty="0"/>
          </a:p>
          <a:p>
            <a:r>
              <a:rPr lang="en-US" dirty="0" smtClean="0"/>
              <a:t>Counters used to count through row and column of pixels on display</a:t>
            </a:r>
          </a:p>
          <a:p>
            <a:r>
              <a:rPr lang="en-US" dirty="0" smtClean="0"/>
              <a:t>Based on the pixel address, a specific color is sent to that pixel on the screen.  In total an image is drawn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BRAM to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 algn="ctr">
              <a:buNone/>
            </a:pPr>
            <a:r>
              <a:rPr lang="en-US" dirty="0" smtClean="0"/>
              <a:t>Screen Dimensions</a:t>
            </a:r>
            <a:endParaRPr lang="en-US" dirty="0"/>
          </a:p>
        </p:txBody>
      </p:sp>
      <p:pic>
        <p:nvPicPr>
          <p:cNvPr id="4098" name="Picture 2" descr="C:\Users\C16John.Terragnoli\Desktop\Oscilloscope Displ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5867400" cy="54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1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BRAM to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 algn="ctr">
              <a:buNone/>
            </a:pPr>
            <a:r>
              <a:rPr lang="en-US" dirty="0" smtClean="0"/>
              <a:t>Initial, Static Board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835129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80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BRAM to Video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924800" cy="29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45720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whatOn</a:t>
            </a:r>
            <a:r>
              <a:rPr lang="en-US" dirty="0" smtClean="0"/>
              <a:t>: 2 bits long, designates color of pixel being referenced</a:t>
            </a:r>
          </a:p>
          <a:p>
            <a:r>
              <a:rPr lang="en-US" dirty="0"/>
              <a:t>	</a:t>
            </a:r>
            <a:r>
              <a:rPr lang="en-US" dirty="0" smtClean="0"/>
              <a:t>00: black (empty)</a:t>
            </a:r>
          </a:p>
          <a:p>
            <a:r>
              <a:rPr lang="en-US" dirty="0"/>
              <a:t>	</a:t>
            </a:r>
            <a:r>
              <a:rPr lang="en-US" dirty="0" smtClean="0"/>
              <a:t>01: blue</a:t>
            </a:r>
          </a:p>
          <a:p>
            <a:r>
              <a:rPr lang="en-US" dirty="0"/>
              <a:t>	</a:t>
            </a:r>
            <a:r>
              <a:rPr lang="en-US" dirty="0" smtClean="0"/>
              <a:t>10: 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BRAM to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 algn="ctr">
              <a:buNone/>
            </a:pPr>
            <a:r>
              <a:rPr lang="en-US" dirty="0" smtClean="0"/>
              <a:t>Indexes Labeled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74676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53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BRAM to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7091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Every (</a:t>
            </a:r>
            <a:r>
              <a:rPr lang="en-US" dirty="0" err="1" smtClean="0"/>
              <a:t>row,column</a:t>
            </a:r>
            <a:r>
              <a:rPr lang="en-US" dirty="0" smtClean="0"/>
              <a:t>) coordinate is associated with a (</a:t>
            </a:r>
            <a:r>
              <a:rPr lang="en-US" dirty="0" err="1" smtClean="0"/>
              <a:t>rowIndex</a:t>
            </a:r>
            <a:r>
              <a:rPr lang="en-US" dirty="0" smtClean="0"/>
              <a:t>, </a:t>
            </a:r>
            <a:r>
              <a:rPr lang="en-US" dirty="0" err="1" smtClean="0"/>
              <a:t>colIndex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RDADDR &lt;= “00” &amp; </a:t>
            </a:r>
            <a:r>
              <a:rPr lang="en-US" dirty="0" err="1" smtClean="0"/>
              <a:t>rowIndex</a:t>
            </a:r>
            <a:r>
              <a:rPr lang="en-US" dirty="0" smtClean="0"/>
              <a:t> &amp; </a:t>
            </a:r>
            <a:r>
              <a:rPr lang="en-US" dirty="0" err="1" smtClean="0"/>
              <a:t>colIndex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Each address associated with a color</a:t>
            </a:r>
          </a:p>
          <a:p>
            <a:endParaRPr lang="en-US" dirty="0"/>
          </a:p>
          <a:p>
            <a:r>
              <a:rPr lang="en-US" dirty="0" smtClean="0"/>
              <a:t>When “Video” is writing to a specific (row, column) address, the color store at specific index is written to that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BRAM to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95400" y="1447800"/>
            <a:ext cx="6400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2: Updating BRAM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 needs to be show at the top so users know which column they’re </a:t>
            </a:r>
            <a:r>
              <a:rPr lang="en-US" dirty="0" smtClean="0"/>
              <a:t>using</a:t>
            </a:r>
          </a:p>
          <a:p>
            <a:pPr marL="137160" indent="0">
              <a:buNone/>
            </a:pPr>
            <a:endParaRPr lang="en-US" dirty="0"/>
          </a:p>
          <a:p>
            <a:r>
              <a:rPr lang="en-US" dirty="0" smtClean="0"/>
              <a:t>Must fill according to the rules of the game</a:t>
            </a:r>
          </a:p>
          <a:p>
            <a:endParaRPr lang="en-US" dirty="0"/>
          </a:p>
          <a:p>
            <a:r>
              <a:rPr lang="en-US" dirty="0" smtClean="0"/>
              <a:t>Colors need to alternate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BRAM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Marker: </a:t>
            </a:r>
          </a:p>
          <a:p>
            <a:pPr lvl="1"/>
            <a:r>
              <a:rPr lang="en-US" dirty="0" smtClean="0"/>
              <a:t>10 possible locations which correspond with the column indexes</a:t>
            </a:r>
          </a:p>
          <a:p>
            <a:pPr lvl="1"/>
            <a:r>
              <a:rPr lang="en-US" dirty="0" smtClean="0"/>
              <a:t>NOT stored in BRAM</a:t>
            </a:r>
          </a:p>
          <a:p>
            <a:pPr lvl="1"/>
            <a:r>
              <a:rPr lang="en-US" dirty="0" smtClean="0"/>
              <a:t>Marker index can be changed with left and right button presses.  </a:t>
            </a:r>
          </a:p>
          <a:p>
            <a:pPr lvl="1"/>
            <a:r>
              <a:rPr lang="en-US" dirty="0" smtClean="0"/>
              <a:t>When “Video” references a pixel within the index location, yellow is drawn to that pixel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BRAM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10 “fill” signals; one for each column.  </a:t>
            </a:r>
          </a:p>
          <a:p>
            <a:endParaRPr lang="en-US" dirty="0"/>
          </a:p>
          <a:p>
            <a:r>
              <a:rPr lang="en-US" dirty="0" smtClean="0"/>
              <a:t>The fill signals keep track of which row the program should write to next</a:t>
            </a:r>
          </a:p>
          <a:p>
            <a:endParaRPr lang="en-US" dirty="0"/>
          </a:p>
          <a:p>
            <a:r>
              <a:rPr lang="en-US" dirty="0" smtClean="0"/>
              <a:t>As the user is choosing the column, the program is referencing the row to write to if the user finalizes that row.  Then the color switches from red to blue.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5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Embedded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I built an embedded system which </a:t>
            </a:r>
            <a:r>
              <a:rPr lang="en-US" dirty="0" smtClean="0"/>
              <a:t>acts as a Connect Four Game for 2 players.</a:t>
            </a:r>
          </a:p>
          <a:p>
            <a:r>
              <a:rPr lang="en-US" dirty="0" smtClean="0"/>
              <a:t>Use buttons on computer chip or remotes to move and drop pieces</a:t>
            </a:r>
          </a:p>
          <a:p>
            <a:r>
              <a:rPr lang="en-US" dirty="0" smtClean="0"/>
              <a:t>Game displayed on standard TV or monitor via HDMI cable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2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BRAM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09800"/>
            <a:ext cx="908001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" y="163321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Fill signals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68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BRAM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Debouncing</a:t>
            </a:r>
            <a:endParaRPr lang="en-US" dirty="0" smtClean="0"/>
          </a:p>
          <a:p>
            <a:pPr lvl="1"/>
            <a:r>
              <a:rPr lang="en-US" dirty="0" smtClean="0"/>
              <a:t>To fix this issue, the top button must be pressed in between either the left, center, and right buttons.</a:t>
            </a:r>
          </a:p>
          <a:p>
            <a:pPr lvl="1"/>
            <a:endParaRPr lang="en-US" dirty="0"/>
          </a:p>
          <a:p>
            <a:r>
              <a:rPr lang="en-US" dirty="0" smtClean="0"/>
              <a:t>Overwriting	</a:t>
            </a:r>
          </a:p>
          <a:p>
            <a:pPr lvl="1"/>
            <a:r>
              <a:rPr lang="en-US" dirty="0" smtClean="0"/>
              <a:t>An enable/disable signal needed to be created from the FSM so that after a move was made, other columns were not changed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3: Winning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BRAM created</a:t>
            </a:r>
          </a:p>
          <a:p>
            <a:endParaRPr lang="en-US" dirty="0"/>
          </a:p>
          <a:p>
            <a:r>
              <a:rPr lang="en-US" dirty="0" smtClean="0"/>
              <a:t>Checked after every move was made</a:t>
            </a:r>
          </a:p>
          <a:p>
            <a:endParaRPr lang="en-US" dirty="0"/>
          </a:p>
          <a:p>
            <a:r>
              <a:rPr lang="en-US" dirty="0" smtClean="0"/>
              <a:t>FSM was paused during this process</a:t>
            </a:r>
          </a:p>
          <a:p>
            <a:endParaRPr lang="en-US" dirty="0"/>
          </a:p>
          <a:p>
            <a:r>
              <a:rPr lang="en-US" dirty="0" smtClean="0"/>
              <a:t>Only boxes around the spot a piece was just placed were checked.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Winning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Identical BRAM created</a:t>
            </a:r>
          </a:p>
          <a:p>
            <a:pPr lvl="1"/>
            <a:r>
              <a:rPr lang="en-US" dirty="0" smtClean="0"/>
              <a:t>Same writing input signals as the first BRAM</a:t>
            </a:r>
          </a:p>
          <a:p>
            <a:pPr lvl="1"/>
            <a:r>
              <a:rPr lang="en-US" dirty="0" smtClean="0"/>
              <a:t>Reason: it is impossible to read from different indexes at the same time.  Need to read for visual and winning logic.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8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Winning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Ripping BRAM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Need to save the values of the surrounding boxes (21) in separate signals to compare them at the same time.</a:t>
            </a:r>
          </a:p>
          <a:p>
            <a:pPr lvl="1"/>
            <a:r>
              <a:rPr lang="en-US" dirty="0" smtClean="0"/>
              <a:t>Unfortunately, can only read from BRAM serially</a:t>
            </a:r>
          </a:p>
          <a:p>
            <a:pPr lvl="1"/>
            <a:r>
              <a:rPr lang="en-US" dirty="0" smtClean="0"/>
              <a:t>Mini FSM was built to go through all of these addresses and obtain the data held there. </a:t>
            </a:r>
          </a:p>
          <a:p>
            <a:pPr lvl="1"/>
            <a:r>
              <a:rPr lang="en-US" u="sng" dirty="0" smtClean="0"/>
              <a:t>Relative addressing </a:t>
            </a:r>
            <a:r>
              <a:rPr lang="en-US" dirty="0" smtClean="0"/>
              <a:t>used</a:t>
            </a:r>
          </a:p>
          <a:p>
            <a:pPr lvl="1"/>
            <a:r>
              <a:rPr lang="en-US" dirty="0" smtClean="0"/>
              <a:t>Pause master FSM during process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Winning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66360"/>
          </a:xfrm>
        </p:spPr>
        <p:txBody>
          <a:bodyPr/>
          <a:lstStyle/>
          <a:p>
            <a:pPr marL="137160" indent="0" algn="ctr">
              <a:buNone/>
            </a:pPr>
            <a:r>
              <a:rPr lang="en-US" dirty="0" smtClean="0"/>
              <a:t>Relative Addressing: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1752600"/>
            <a:ext cx="47148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3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Winning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13 possible winning combinations of boxes: </a:t>
            </a:r>
          </a:p>
          <a:p>
            <a:pPr lvl="1"/>
            <a:r>
              <a:rPr lang="en-US" dirty="0" smtClean="0"/>
              <a:t>4 across</a:t>
            </a:r>
          </a:p>
          <a:p>
            <a:pPr lvl="1"/>
            <a:r>
              <a:rPr lang="en-US" dirty="0" smtClean="0"/>
              <a:t>8 diagonal</a:t>
            </a:r>
          </a:p>
          <a:p>
            <a:pPr lvl="1"/>
            <a:r>
              <a:rPr lang="en-US" dirty="0" smtClean="0"/>
              <a:t>1 vertical</a:t>
            </a:r>
          </a:p>
          <a:p>
            <a:r>
              <a:rPr lang="en-US" dirty="0" smtClean="0"/>
              <a:t>Checked with combinational logic</a:t>
            </a:r>
          </a:p>
        </p:txBody>
      </p:sp>
    </p:spTree>
    <p:extLst>
      <p:ext uri="{BB962C8B-B14F-4D97-AF65-F5344CB8AC3E}">
        <p14:creationId xmlns:p14="http://schemas.microsoft.com/office/powerpoint/2010/main" val="403717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Winning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Displayed on the Screen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61730"/>
            <a:ext cx="7010400" cy="475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757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Winning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Testbench</a:t>
            </a:r>
            <a:endParaRPr lang="en-US" dirty="0" smtClean="0"/>
          </a:p>
          <a:p>
            <a:r>
              <a:rPr lang="en-US" dirty="0" smtClean="0"/>
              <a:t>Red signals</a:t>
            </a:r>
          </a:p>
          <a:p>
            <a:pPr marL="137160" indent="0">
              <a:buNone/>
            </a:pPr>
            <a:r>
              <a:rPr lang="en-US" dirty="0" smtClean="0"/>
              <a:t>Got ripped </a:t>
            </a:r>
          </a:p>
          <a:p>
            <a:pPr marL="137160" indent="0">
              <a:buNone/>
            </a:pPr>
            <a:r>
              <a:rPr lang="en-US" dirty="0" smtClean="0"/>
              <a:t>From BRAM</a:t>
            </a:r>
          </a:p>
          <a:p>
            <a:pPr marL="137160" indent="0">
              <a:buNone/>
            </a:pPr>
            <a:r>
              <a:rPr lang="en-US" dirty="0" smtClean="0"/>
              <a:t>And stored in</a:t>
            </a:r>
          </a:p>
          <a:p>
            <a:pPr marL="137160" indent="0">
              <a:buNone/>
            </a:pPr>
            <a:r>
              <a:rPr lang="en-US" dirty="0" smtClean="0"/>
              <a:t>Signals</a:t>
            </a:r>
          </a:p>
          <a:p>
            <a:pPr marL="13716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12865"/>
            <a:ext cx="5715000" cy="560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1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4: Decoding the IR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highs are 1’s, short highs are 0’s.  </a:t>
            </a:r>
          </a:p>
          <a:p>
            <a:r>
              <a:rPr lang="en-US" dirty="0" smtClean="0"/>
              <a:t>Timing determined using counters and clock cycles.  </a:t>
            </a:r>
          </a:p>
          <a:p>
            <a:r>
              <a:rPr lang="en-US" dirty="0" smtClean="0"/>
              <a:t>Shift register used to collect the bits as they were translated.  </a:t>
            </a:r>
          </a:p>
          <a:p>
            <a:r>
              <a:rPr lang="en-US" dirty="0" smtClean="0"/>
              <a:t>Compiled bits were converted into button presses so game could be played as before.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Board Game companies are eager to keep up with technological advances.  Digitalizing them to be played with common-house items allows Board Games to stay relevant.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IR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bit, short highs, long highs.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399"/>
            <a:ext cx="9144000" cy="53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3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the IR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logic analyzer the signals were manually decoded: 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906224"/>
              </p:ext>
            </p:extLst>
          </p:nvPr>
        </p:nvGraphicFramePr>
        <p:xfrm>
          <a:off x="381000" y="2590801"/>
          <a:ext cx="8305800" cy="3505198"/>
        </p:xfrm>
        <a:graphic>
          <a:graphicData uri="http://schemas.openxmlformats.org/drawingml/2006/table">
            <a:tbl>
              <a:tblPr/>
              <a:tblGrid>
                <a:gridCol w="1372954"/>
                <a:gridCol w="5268186"/>
                <a:gridCol w="1664660"/>
              </a:tblGrid>
              <a:tr h="123039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Left: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00000000111111110101000010101111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00FF50AF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26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Center: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00000000111111110000001011111101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00FF02FD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26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Right: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00000000111111110111100010000111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00FF7887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26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Top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/>
                        </a:rPr>
                        <a:t>00000000111111111010000001011111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</a:rPr>
                        <a:t>00FFA05F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3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IR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 Lengths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173824"/>
              </p:ext>
            </p:extLst>
          </p:nvPr>
        </p:nvGraphicFramePr>
        <p:xfrm>
          <a:off x="762000" y="2133600"/>
          <a:ext cx="7620001" cy="4038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4435"/>
                <a:gridCol w="1325354"/>
                <a:gridCol w="1223404"/>
                <a:gridCol w="1223404"/>
                <a:gridCol w="1223404"/>
              </a:tblGrid>
              <a:tr h="867125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short </a:t>
                      </a:r>
                      <a:r>
                        <a:rPr lang="en-US" sz="2400" b="1" u="none" strike="noStrike" dirty="0" smtClean="0">
                          <a:effectLst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long </a:t>
                      </a:r>
                      <a:r>
                        <a:rPr lang="en-US" sz="2400" b="1" u="none" strike="noStrike" dirty="0" smtClean="0">
                          <a:effectLst/>
                        </a:rPr>
                        <a:t>high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start bit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790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average =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0.5440286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1.686629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4.537029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smtClean="0">
                          <a:effectLst/>
                        </a:rPr>
                        <a:t>(</a:t>
                      </a:r>
                      <a:r>
                        <a:rPr lang="en-US" sz="2400" u="none" strike="noStrike" dirty="0" err="1" smtClean="0">
                          <a:effectLst/>
                        </a:rPr>
                        <a:t>ms</a:t>
                      </a:r>
                      <a:r>
                        <a:rPr lang="en-US" sz="2400" u="none" strike="noStrike" dirty="0" smtClean="0">
                          <a:effectLst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790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 err="1">
                          <a:effectLst/>
                        </a:rPr>
                        <a:t>std_dev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0.0022839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0.009391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0.011942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smtClean="0">
                          <a:effectLst/>
                        </a:rPr>
                        <a:t>(</a:t>
                      </a:r>
                      <a:r>
                        <a:rPr lang="en-US" sz="2400" u="none" strike="noStrike" dirty="0" err="1" smtClean="0">
                          <a:effectLst/>
                        </a:rPr>
                        <a:t>ms</a:t>
                      </a:r>
                      <a:r>
                        <a:rPr lang="en-US" sz="2400" u="none" strike="noStrike" dirty="0" smtClean="0">
                          <a:effectLst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79075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867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Clock Cycles Upper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55441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174475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459370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867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Clock Cycles Lower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53158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165084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447429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63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IR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 descr="C:\Users\C16John.Terragnoli\Desktop\IMG_42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173031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99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IR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C:\Users\C16John.Terragnoli\Desktop\IMG_42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399"/>
            <a:ext cx="7086600" cy="513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71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 IR Signal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897609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398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2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Level-0 Description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1793523"/>
              </p:ext>
            </p:extLst>
          </p:nvPr>
        </p:nvGraphicFramePr>
        <p:xfrm>
          <a:off x="685800" y="1219202"/>
          <a:ext cx="7543800" cy="494589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91865"/>
                <a:gridCol w="6451935"/>
              </a:tblGrid>
              <a:tr h="4094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Inputs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Remote IR signal, directional and select buttons are required.  </a:t>
                      </a:r>
                      <a:endParaRPr lang="en-US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283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Outputs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 monitor will display a grid of the game.  Different squares in the grid will be filled in with the appropriate color when a player chooses to place a piece there.     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0315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Behavior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Should decode the IR signals, determine if it is a viable move or not, determine which rectangle should be lit up, determine if the player has won the game or not, and end the game if it has.   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Required functionality is to get the program to work using the buttons on the FPGA.  B Functionality is to use one remote to play the game.  A Functionality is to have two remotes, one for each player, to play the game.  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0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4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Level-1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1600"/>
            <a:ext cx="7315200" cy="50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848600" cy="475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91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Datapath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447800"/>
            <a:ext cx="7620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</a:t>
            </a:r>
            <a:r>
              <a:rPr lang="en-US" dirty="0" err="1" smtClean="0"/>
              <a:t>Datapath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1447800"/>
            <a:ext cx="749617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6628" y="6016784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Numbers reference order of creation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70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601</TotalTime>
  <Words>849</Words>
  <Application>Microsoft Office PowerPoint</Application>
  <PresentationFormat>On-screen Show (4:3)</PresentationFormat>
  <Paragraphs>162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Apex</vt:lpstr>
      <vt:lpstr>Connect Four</vt:lpstr>
      <vt:lpstr>Embedded System</vt:lpstr>
      <vt:lpstr>Need</vt:lpstr>
      <vt:lpstr>Level-0 Description</vt:lpstr>
      <vt:lpstr>Videos</vt:lpstr>
      <vt:lpstr>Level-1 Architecture</vt:lpstr>
      <vt:lpstr>Control Unit</vt:lpstr>
      <vt:lpstr>Datapath</vt:lpstr>
      <vt:lpstr>Idea Datapath</vt:lpstr>
      <vt:lpstr>1: BRAM to Video</vt:lpstr>
      <vt:lpstr>BRAM to Video</vt:lpstr>
      <vt:lpstr>BRAM to Video</vt:lpstr>
      <vt:lpstr>BRAM to Video</vt:lpstr>
      <vt:lpstr>BRAM to Video</vt:lpstr>
      <vt:lpstr>BRAM to Video</vt:lpstr>
      <vt:lpstr>BRAM to Video</vt:lpstr>
      <vt:lpstr>2: Updating BRAM</vt:lpstr>
      <vt:lpstr>Updating BRAM</vt:lpstr>
      <vt:lpstr>Updating BRAM</vt:lpstr>
      <vt:lpstr>Updating BRAM</vt:lpstr>
      <vt:lpstr>Updating BRAM debugging</vt:lpstr>
      <vt:lpstr>3: Winning Logic</vt:lpstr>
      <vt:lpstr>Winning Logic</vt:lpstr>
      <vt:lpstr>Winning Logic</vt:lpstr>
      <vt:lpstr>Winning Logic</vt:lpstr>
      <vt:lpstr>Winning Logic</vt:lpstr>
      <vt:lpstr>Winning Logic</vt:lpstr>
      <vt:lpstr>Winning Logic</vt:lpstr>
      <vt:lpstr>4: Decoding the IR Signal</vt:lpstr>
      <vt:lpstr>Decoding IR Signal</vt:lpstr>
      <vt:lpstr>Decoding the IR Signal</vt:lpstr>
      <vt:lpstr>Decoding IR Signal</vt:lpstr>
      <vt:lpstr>Decoding IR Signal</vt:lpstr>
      <vt:lpstr>Decoding IR Signal</vt:lpstr>
      <vt:lpstr>Decoding IR Signal</vt:lpstr>
      <vt:lpstr>QUESTIONS?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 Four</dc:title>
  <dc:creator>Terragnoli, John P C2C USAF USAFA CW/CS14</dc:creator>
  <cp:lastModifiedBy>Test</cp:lastModifiedBy>
  <cp:revision>56</cp:revision>
  <dcterms:created xsi:type="dcterms:W3CDTF">2006-08-16T00:00:00Z</dcterms:created>
  <dcterms:modified xsi:type="dcterms:W3CDTF">2015-05-07T20:50:03Z</dcterms:modified>
</cp:coreProperties>
</file>